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410" r:id="rId3"/>
    <p:sldId id="411" r:id="rId4"/>
    <p:sldId id="368" r:id="rId5"/>
    <p:sldId id="369" r:id="rId6"/>
    <p:sldId id="370" r:id="rId7"/>
    <p:sldId id="371" r:id="rId8"/>
    <p:sldId id="380" r:id="rId9"/>
    <p:sldId id="381" r:id="rId10"/>
    <p:sldId id="382" r:id="rId11"/>
    <p:sldId id="383" r:id="rId12"/>
    <p:sldId id="384" r:id="rId13"/>
    <p:sldId id="385" r:id="rId14"/>
    <p:sldId id="377" r:id="rId15"/>
    <p:sldId id="387" r:id="rId16"/>
    <p:sldId id="359" r:id="rId17"/>
    <p:sldId id="378" r:id="rId18"/>
    <p:sldId id="388" r:id="rId19"/>
    <p:sldId id="392" r:id="rId20"/>
    <p:sldId id="394" r:id="rId21"/>
    <p:sldId id="395" r:id="rId22"/>
    <p:sldId id="396" r:id="rId23"/>
    <p:sldId id="397" r:id="rId24"/>
    <p:sldId id="398" r:id="rId25"/>
    <p:sldId id="399" r:id="rId26"/>
    <p:sldId id="400" r:id="rId27"/>
    <p:sldId id="401" r:id="rId28"/>
    <p:sldId id="409" r:id="rId29"/>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
      <p:font typeface="Ubuntu" panose="020B0604020202020204" charset="0"/>
      <p:regular r:id="rId36"/>
      <p:bold r:id="rId37"/>
      <p:italic r:id="rId38"/>
      <p:boldItalic r:id="rId39"/>
    </p:embeddedFont>
    <p:embeddedFont>
      <p:font typeface="Work Sans Regular" pitchFamily="2" charset="0"/>
      <p:regular r:id="rId40"/>
    </p:embeddedFont>
  </p:embeddedFontLst>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3B56"/>
    <a:srgbClr val="FF0062"/>
    <a:srgbClr val="FFA5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3" autoAdjust="0"/>
    <p:restoredTop sz="94660"/>
  </p:normalViewPr>
  <p:slideViewPr>
    <p:cSldViewPr snapToGrid="0">
      <p:cViewPr>
        <p:scale>
          <a:sx n="82" d="100"/>
          <a:sy n="82" d="100"/>
        </p:scale>
        <p:origin x="30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CAFA89-649A-4CD4-8CA0-922BD950A5D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8B9034C3-6623-4312-ACFB-C94C4A14FF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77F4247F-4748-4C83-86EB-35ADCD5DBADC}"/>
              </a:ext>
            </a:extLst>
          </p:cNvPr>
          <p:cNvSpPr>
            <a:spLocks noGrp="1"/>
          </p:cNvSpPr>
          <p:nvPr>
            <p:ph type="dt" sz="half" idx="10"/>
          </p:nvPr>
        </p:nvSpPr>
        <p:spPr/>
        <p:txBody>
          <a:bodyPr/>
          <a:lstStyle/>
          <a:p>
            <a:fld id="{6DCCFB44-A862-479B-BE2C-2441143E5171}" type="datetimeFigureOut">
              <a:rPr lang="es-CO" smtClean="0"/>
              <a:t>26/10/2021</a:t>
            </a:fld>
            <a:endParaRPr lang="es-CO"/>
          </a:p>
        </p:txBody>
      </p:sp>
      <p:sp>
        <p:nvSpPr>
          <p:cNvPr id="5" name="Marcador de pie de página 4">
            <a:extLst>
              <a:ext uri="{FF2B5EF4-FFF2-40B4-BE49-F238E27FC236}">
                <a16:creationId xmlns:a16="http://schemas.microsoft.com/office/drawing/2014/main" id="{F50E6219-BDEB-4EE1-A175-07A7C207374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3DE246E-C529-439F-BD09-1F68055F5BBB}"/>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285586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B054AC-3FFF-4D8F-9C52-EA16C149A13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9BE6E91-6808-4727-B8A7-FD95BB76E31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F22F412-A405-47F4-A872-8F31E63DDDB7}"/>
              </a:ext>
            </a:extLst>
          </p:cNvPr>
          <p:cNvSpPr>
            <a:spLocks noGrp="1"/>
          </p:cNvSpPr>
          <p:nvPr>
            <p:ph type="dt" sz="half" idx="10"/>
          </p:nvPr>
        </p:nvSpPr>
        <p:spPr/>
        <p:txBody>
          <a:bodyPr/>
          <a:lstStyle/>
          <a:p>
            <a:fld id="{6DCCFB44-A862-479B-BE2C-2441143E5171}" type="datetimeFigureOut">
              <a:rPr lang="es-CO" smtClean="0"/>
              <a:t>26/10/2021</a:t>
            </a:fld>
            <a:endParaRPr lang="es-CO"/>
          </a:p>
        </p:txBody>
      </p:sp>
      <p:sp>
        <p:nvSpPr>
          <p:cNvPr id="5" name="Marcador de pie de página 4">
            <a:extLst>
              <a:ext uri="{FF2B5EF4-FFF2-40B4-BE49-F238E27FC236}">
                <a16:creationId xmlns:a16="http://schemas.microsoft.com/office/drawing/2014/main" id="{EF911309-6394-40FD-9219-93572412A90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97E88C8-E45A-47E6-B5DB-2C5BED4D0D41}"/>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684487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77EAF5F-01EC-4C8E-92E4-8EA72B12715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8B37C742-8933-4BA5-BEE2-40CF150E1C2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F7DBD54-366D-4902-A024-B9992F9252CA}"/>
              </a:ext>
            </a:extLst>
          </p:cNvPr>
          <p:cNvSpPr>
            <a:spLocks noGrp="1"/>
          </p:cNvSpPr>
          <p:nvPr>
            <p:ph type="dt" sz="half" idx="10"/>
          </p:nvPr>
        </p:nvSpPr>
        <p:spPr/>
        <p:txBody>
          <a:bodyPr/>
          <a:lstStyle/>
          <a:p>
            <a:fld id="{6DCCFB44-A862-479B-BE2C-2441143E5171}" type="datetimeFigureOut">
              <a:rPr lang="es-CO" smtClean="0"/>
              <a:t>26/10/2021</a:t>
            </a:fld>
            <a:endParaRPr lang="es-CO"/>
          </a:p>
        </p:txBody>
      </p:sp>
      <p:sp>
        <p:nvSpPr>
          <p:cNvPr id="5" name="Marcador de pie de página 4">
            <a:extLst>
              <a:ext uri="{FF2B5EF4-FFF2-40B4-BE49-F238E27FC236}">
                <a16:creationId xmlns:a16="http://schemas.microsoft.com/office/drawing/2014/main" id="{B65AAD18-E834-4B76-B93C-FC8C7F03009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49693C3-6EA5-4E9A-8D79-E4483968F493}"/>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1998667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3">
  <p:cSld name="Contenido 3">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838200" y="60896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B61AD"/>
              </a:buClr>
              <a:buSzPts val="4400"/>
              <a:buFont typeface="Arial"/>
              <a:buNone/>
              <a:defRPr>
                <a:solidFill>
                  <a:srgbClr val="3B61AD"/>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
          <p:cNvSpPr txBox="1">
            <a:spLocks noGrp="1"/>
          </p:cNvSpPr>
          <p:nvPr>
            <p:ph type="body" idx="1"/>
          </p:nvPr>
        </p:nvSpPr>
        <p:spPr>
          <a:xfrm>
            <a:off x="838200" y="2057400"/>
            <a:ext cx="10515600" cy="385572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800"/>
              <a:buFont typeface="Arial"/>
              <a:buNone/>
              <a:defRPr>
                <a:latin typeface="Work Sans Regular"/>
                <a:ea typeface="Work Sans Regular"/>
                <a:cs typeface="Work Sans Regular"/>
                <a:sym typeface="Work Sans Regular"/>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108342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92E5BB-C2E2-4BCD-A8D7-9FD01095B22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E1201FE-32DD-4709-B8F2-7A4C7AD93DE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7E3ACE2-4C48-4B09-89C6-F43A43C431D5}"/>
              </a:ext>
            </a:extLst>
          </p:cNvPr>
          <p:cNvSpPr>
            <a:spLocks noGrp="1"/>
          </p:cNvSpPr>
          <p:nvPr>
            <p:ph type="dt" sz="half" idx="10"/>
          </p:nvPr>
        </p:nvSpPr>
        <p:spPr/>
        <p:txBody>
          <a:bodyPr/>
          <a:lstStyle/>
          <a:p>
            <a:fld id="{6DCCFB44-A862-479B-BE2C-2441143E5171}" type="datetimeFigureOut">
              <a:rPr lang="es-CO" smtClean="0"/>
              <a:t>26/10/2021</a:t>
            </a:fld>
            <a:endParaRPr lang="es-CO"/>
          </a:p>
        </p:txBody>
      </p:sp>
      <p:sp>
        <p:nvSpPr>
          <p:cNvPr id="5" name="Marcador de pie de página 4">
            <a:extLst>
              <a:ext uri="{FF2B5EF4-FFF2-40B4-BE49-F238E27FC236}">
                <a16:creationId xmlns:a16="http://schemas.microsoft.com/office/drawing/2014/main" id="{5F595509-0E09-4AC8-BF64-40CD9721E48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CB3D477-DB13-4157-9F78-8967E6FD76FC}"/>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413466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969F0E-40B8-4860-AFD1-F14DE6EAF4B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26F8B3B-5A68-48FA-982F-BB0B353174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4448117-10BA-43D8-903D-218E032EB699}"/>
              </a:ext>
            </a:extLst>
          </p:cNvPr>
          <p:cNvSpPr>
            <a:spLocks noGrp="1"/>
          </p:cNvSpPr>
          <p:nvPr>
            <p:ph type="dt" sz="half" idx="10"/>
          </p:nvPr>
        </p:nvSpPr>
        <p:spPr/>
        <p:txBody>
          <a:bodyPr/>
          <a:lstStyle/>
          <a:p>
            <a:fld id="{6DCCFB44-A862-479B-BE2C-2441143E5171}" type="datetimeFigureOut">
              <a:rPr lang="es-CO" smtClean="0"/>
              <a:t>26/10/2021</a:t>
            </a:fld>
            <a:endParaRPr lang="es-CO"/>
          </a:p>
        </p:txBody>
      </p:sp>
      <p:sp>
        <p:nvSpPr>
          <p:cNvPr id="5" name="Marcador de pie de página 4">
            <a:extLst>
              <a:ext uri="{FF2B5EF4-FFF2-40B4-BE49-F238E27FC236}">
                <a16:creationId xmlns:a16="http://schemas.microsoft.com/office/drawing/2014/main" id="{21C6AF83-72C1-49D9-A8D7-6149D8533B9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7D4664A-BA81-4942-86A1-94E763AAD545}"/>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636498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A919E2-D330-4B7C-BB7A-FA6F510594A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266D0EF-28F6-4849-A29D-45F30BF8230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233CDEF0-99AC-4C07-8779-54ED4CBCD1B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8F070C11-D9E3-4E48-9F88-5843561381B9}"/>
              </a:ext>
            </a:extLst>
          </p:cNvPr>
          <p:cNvSpPr>
            <a:spLocks noGrp="1"/>
          </p:cNvSpPr>
          <p:nvPr>
            <p:ph type="dt" sz="half" idx="10"/>
          </p:nvPr>
        </p:nvSpPr>
        <p:spPr/>
        <p:txBody>
          <a:bodyPr/>
          <a:lstStyle/>
          <a:p>
            <a:fld id="{6DCCFB44-A862-479B-BE2C-2441143E5171}" type="datetimeFigureOut">
              <a:rPr lang="es-CO" smtClean="0"/>
              <a:t>26/10/2021</a:t>
            </a:fld>
            <a:endParaRPr lang="es-CO"/>
          </a:p>
        </p:txBody>
      </p:sp>
      <p:sp>
        <p:nvSpPr>
          <p:cNvPr id="6" name="Marcador de pie de página 5">
            <a:extLst>
              <a:ext uri="{FF2B5EF4-FFF2-40B4-BE49-F238E27FC236}">
                <a16:creationId xmlns:a16="http://schemas.microsoft.com/office/drawing/2014/main" id="{AA041B92-5BD5-468A-ABEF-1A64E9694A2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CA931DA9-A972-4CDE-A1B9-7F721EC70521}"/>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657981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7240C8-A045-422B-B727-9F6178ADC91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F7BAA07-E993-4A28-A445-F00F084642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480F513-5313-4D5A-8C8E-105F980859BF}"/>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66A9F64A-C688-4E45-8184-CA55E345F6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ECE552A-77AA-4A1A-98FC-57E52E07E0A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91F1C3B6-8E5E-4E95-B885-6A52086B1B0C}"/>
              </a:ext>
            </a:extLst>
          </p:cNvPr>
          <p:cNvSpPr>
            <a:spLocks noGrp="1"/>
          </p:cNvSpPr>
          <p:nvPr>
            <p:ph type="dt" sz="half" idx="10"/>
          </p:nvPr>
        </p:nvSpPr>
        <p:spPr/>
        <p:txBody>
          <a:bodyPr/>
          <a:lstStyle/>
          <a:p>
            <a:fld id="{6DCCFB44-A862-479B-BE2C-2441143E5171}" type="datetimeFigureOut">
              <a:rPr lang="es-CO" smtClean="0"/>
              <a:t>26/10/2021</a:t>
            </a:fld>
            <a:endParaRPr lang="es-CO"/>
          </a:p>
        </p:txBody>
      </p:sp>
      <p:sp>
        <p:nvSpPr>
          <p:cNvPr id="8" name="Marcador de pie de página 7">
            <a:extLst>
              <a:ext uri="{FF2B5EF4-FFF2-40B4-BE49-F238E27FC236}">
                <a16:creationId xmlns:a16="http://schemas.microsoft.com/office/drawing/2014/main" id="{F2115EFC-DB27-4CC8-BE51-9DD148E1A1BD}"/>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D4B70F07-8900-498B-963F-3F389BCEDE49}"/>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871551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99673E-1B54-4DC0-982F-CDDBAB505E1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BB523A38-AD8C-441F-A39B-BE39EFD912F5}"/>
              </a:ext>
            </a:extLst>
          </p:cNvPr>
          <p:cNvSpPr>
            <a:spLocks noGrp="1"/>
          </p:cNvSpPr>
          <p:nvPr>
            <p:ph type="dt" sz="half" idx="10"/>
          </p:nvPr>
        </p:nvSpPr>
        <p:spPr/>
        <p:txBody>
          <a:bodyPr/>
          <a:lstStyle/>
          <a:p>
            <a:fld id="{6DCCFB44-A862-479B-BE2C-2441143E5171}" type="datetimeFigureOut">
              <a:rPr lang="es-CO" smtClean="0"/>
              <a:t>26/10/2021</a:t>
            </a:fld>
            <a:endParaRPr lang="es-CO"/>
          </a:p>
        </p:txBody>
      </p:sp>
      <p:sp>
        <p:nvSpPr>
          <p:cNvPr id="4" name="Marcador de pie de página 3">
            <a:extLst>
              <a:ext uri="{FF2B5EF4-FFF2-40B4-BE49-F238E27FC236}">
                <a16:creationId xmlns:a16="http://schemas.microsoft.com/office/drawing/2014/main" id="{9E9B3118-1819-4F0A-A0F3-CD72AA8C9E6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D40B193-48C5-40F3-84B4-D4AC6313C936}"/>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773886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5BF15CA-5665-4301-8A2D-B841EDCDA334}"/>
              </a:ext>
            </a:extLst>
          </p:cNvPr>
          <p:cNvSpPr>
            <a:spLocks noGrp="1"/>
          </p:cNvSpPr>
          <p:nvPr>
            <p:ph type="dt" sz="half" idx="10"/>
          </p:nvPr>
        </p:nvSpPr>
        <p:spPr/>
        <p:txBody>
          <a:bodyPr/>
          <a:lstStyle/>
          <a:p>
            <a:fld id="{6DCCFB44-A862-479B-BE2C-2441143E5171}" type="datetimeFigureOut">
              <a:rPr lang="es-CO" smtClean="0"/>
              <a:t>26/10/2021</a:t>
            </a:fld>
            <a:endParaRPr lang="es-CO"/>
          </a:p>
        </p:txBody>
      </p:sp>
      <p:sp>
        <p:nvSpPr>
          <p:cNvPr id="3" name="Marcador de pie de página 2">
            <a:extLst>
              <a:ext uri="{FF2B5EF4-FFF2-40B4-BE49-F238E27FC236}">
                <a16:creationId xmlns:a16="http://schemas.microsoft.com/office/drawing/2014/main" id="{D135F2B5-C7E2-480C-9188-DDFDFB98FA08}"/>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F5304BA-5359-49E3-805F-D5DC5F86E4B4}"/>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1984279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4884ED-075B-4A22-B81D-D4B08943082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175D1FC-8EA2-4B25-BC85-43D2892CAB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F5399921-BCE0-470A-A674-546FBFF47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919DE2C-807B-46E4-8C3F-B98E48C20E9F}"/>
              </a:ext>
            </a:extLst>
          </p:cNvPr>
          <p:cNvSpPr>
            <a:spLocks noGrp="1"/>
          </p:cNvSpPr>
          <p:nvPr>
            <p:ph type="dt" sz="half" idx="10"/>
          </p:nvPr>
        </p:nvSpPr>
        <p:spPr/>
        <p:txBody>
          <a:bodyPr/>
          <a:lstStyle/>
          <a:p>
            <a:fld id="{6DCCFB44-A862-479B-BE2C-2441143E5171}" type="datetimeFigureOut">
              <a:rPr lang="es-CO" smtClean="0"/>
              <a:t>26/10/2021</a:t>
            </a:fld>
            <a:endParaRPr lang="es-CO"/>
          </a:p>
        </p:txBody>
      </p:sp>
      <p:sp>
        <p:nvSpPr>
          <p:cNvPr id="6" name="Marcador de pie de página 5">
            <a:extLst>
              <a:ext uri="{FF2B5EF4-FFF2-40B4-BE49-F238E27FC236}">
                <a16:creationId xmlns:a16="http://schemas.microsoft.com/office/drawing/2014/main" id="{115F6F82-7DDB-4B79-B23C-8636087C8B3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7577123-3B38-4F72-9246-E04C96EDACC2}"/>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1253107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58F10F-DB92-4F50-B8EA-5FC4D4CCD83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916E6B7E-9EFD-4583-850B-1DF31978F3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CC9515C5-F6C8-4A37-A042-45CB82FB57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DA0D39E-D64F-4E85-81C0-6180A11AE623}"/>
              </a:ext>
            </a:extLst>
          </p:cNvPr>
          <p:cNvSpPr>
            <a:spLocks noGrp="1"/>
          </p:cNvSpPr>
          <p:nvPr>
            <p:ph type="dt" sz="half" idx="10"/>
          </p:nvPr>
        </p:nvSpPr>
        <p:spPr/>
        <p:txBody>
          <a:bodyPr/>
          <a:lstStyle/>
          <a:p>
            <a:fld id="{6DCCFB44-A862-479B-BE2C-2441143E5171}" type="datetimeFigureOut">
              <a:rPr lang="es-CO" smtClean="0"/>
              <a:t>26/10/2021</a:t>
            </a:fld>
            <a:endParaRPr lang="es-CO"/>
          </a:p>
        </p:txBody>
      </p:sp>
      <p:sp>
        <p:nvSpPr>
          <p:cNvPr id="6" name="Marcador de pie de página 5">
            <a:extLst>
              <a:ext uri="{FF2B5EF4-FFF2-40B4-BE49-F238E27FC236}">
                <a16:creationId xmlns:a16="http://schemas.microsoft.com/office/drawing/2014/main" id="{F0C59E9C-2EE5-4DBC-AAFB-56348B65C17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F351868-49F2-4539-B794-A2F26B11123A}"/>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35256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CA4BC38-6509-4F17-9377-752FF103E9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857A73B-DD77-412C-B47E-565C8375C0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1931BCC-0117-460E-8705-A8FAA5C226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CCFB44-A862-479B-BE2C-2441143E5171}" type="datetimeFigureOut">
              <a:rPr lang="es-CO" smtClean="0"/>
              <a:t>26/10/2021</a:t>
            </a:fld>
            <a:endParaRPr lang="es-CO"/>
          </a:p>
        </p:txBody>
      </p:sp>
      <p:sp>
        <p:nvSpPr>
          <p:cNvPr id="5" name="Marcador de pie de página 4">
            <a:extLst>
              <a:ext uri="{FF2B5EF4-FFF2-40B4-BE49-F238E27FC236}">
                <a16:creationId xmlns:a16="http://schemas.microsoft.com/office/drawing/2014/main" id="{D0F78089-D269-4340-9344-68415C14FD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FBB1BCF-1F88-45A3-B3AF-B5BDB9BF51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6AD98-0019-4938-BC07-EAA4EBD70C1E}" type="slidenum">
              <a:rPr lang="es-CO" smtClean="0"/>
              <a:t>‹Nº›</a:t>
            </a:fld>
            <a:endParaRPr lang="es-CO"/>
          </a:p>
        </p:txBody>
      </p:sp>
    </p:spTree>
    <p:extLst>
      <p:ext uri="{BB962C8B-B14F-4D97-AF65-F5344CB8AC3E}">
        <p14:creationId xmlns:p14="http://schemas.microsoft.com/office/powerpoint/2010/main" val="3703760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7ACBCAB-72BC-2742-9BF4-8479FB18D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0204D3B3-83BD-8049-9E55-5B6A10A3ADB5}"/>
              </a:ext>
            </a:extLst>
          </p:cNvPr>
          <p:cNvSpPr txBox="1"/>
          <p:nvPr/>
        </p:nvSpPr>
        <p:spPr>
          <a:xfrm>
            <a:off x="1173240" y="4658751"/>
            <a:ext cx="6891131" cy="646331"/>
          </a:xfrm>
          <a:prstGeom prst="rect">
            <a:avLst/>
          </a:prstGeom>
          <a:noFill/>
        </p:spPr>
        <p:txBody>
          <a:bodyPr wrap="square" rtlCol="0">
            <a:spAutoFit/>
          </a:bodyPr>
          <a:lstStyle/>
          <a:p>
            <a:r>
              <a:rPr lang="es-ES" sz="3600" b="1" dirty="0">
                <a:solidFill>
                  <a:srgbClr val="FF0062"/>
                </a:solidFill>
                <a:latin typeface="Ubuntu" panose="020B0504030602030204" pitchFamily="34" charset="0"/>
              </a:rPr>
              <a:t>Misión TIC 2022</a:t>
            </a:r>
            <a:endParaRPr lang="es-CO" sz="3600" b="1" dirty="0">
              <a:solidFill>
                <a:srgbClr val="FF0062"/>
              </a:solidFill>
              <a:latin typeface="Ubuntu" panose="020B0504030602030204" pitchFamily="34" charset="0"/>
            </a:endParaRPr>
          </a:p>
        </p:txBody>
      </p:sp>
      <p:sp>
        <p:nvSpPr>
          <p:cNvPr id="4" name="CuadroTexto 3">
            <a:extLst>
              <a:ext uri="{FF2B5EF4-FFF2-40B4-BE49-F238E27FC236}">
                <a16:creationId xmlns:a16="http://schemas.microsoft.com/office/drawing/2014/main" id="{0CD48878-B96F-41DA-9C00-697B398B7878}"/>
              </a:ext>
            </a:extLst>
          </p:cNvPr>
          <p:cNvSpPr txBox="1"/>
          <p:nvPr/>
        </p:nvSpPr>
        <p:spPr>
          <a:xfrm>
            <a:off x="-243843" y="2459504"/>
            <a:ext cx="5862765" cy="1569660"/>
          </a:xfrm>
          <a:prstGeom prst="rect">
            <a:avLst/>
          </a:prstGeom>
          <a:noFill/>
        </p:spPr>
        <p:txBody>
          <a:bodyPr wrap="square" rtlCol="0">
            <a:spAutoFit/>
          </a:bodyPr>
          <a:lstStyle/>
          <a:p>
            <a:pPr algn="ctr"/>
            <a:r>
              <a:rPr lang="es-ES" sz="2400" b="1" dirty="0">
                <a:solidFill>
                  <a:schemeClr val="accent2">
                    <a:lumMod val="50000"/>
                  </a:schemeClr>
                </a:solidFill>
                <a:latin typeface="Ubuntu" panose="020B0504030602030204" pitchFamily="34" charset="0"/>
              </a:rPr>
              <a:t>Ciclo: Desarrollo de Software</a:t>
            </a:r>
          </a:p>
          <a:p>
            <a:pPr algn="ctr"/>
            <a:endParaRPr lang="es-ES" sz="2400" b="1" dirty="0">
              <a:solidFill>
                <a:schemeClr val="accent2">
                  <a:lumMod val="50000"/>
                </a:schemeClr>
              </a:solidFill>
              <a:latin typeface="Ubuntu" panose="020B0504030602030204" pitchFamily="34" charset="0"/>
            </a:endParaRPr>
          </a:p>
          <a:p>
            <a:pPr algn="ctr"/>
            <a:r>
              <a:rPr lang="es-ES" sz="2400" b="1" dirty="0">
                <a:solidFill>
                  <a:schemeClr val="accent2">
                    <a:lumMod val="50000"/>
                  </a:schemeClr>
                </a:solidFill>
                <a:latin typeface="Ubuntu" panose="020B0504030602030204" pitchFamily="34" charset="0"/>
              </a:rPr>
              <a:t>Semana 1 – Sesión 4:</a:t>
            </a:r>
          </a:p>
          <a:p>
            <a:pPr algn="ctr"/>
            <a:r>
              <a:rPr lang="es-ES" sz="2400" b="1" dirty="0">
                <a:solidFill>
                  <a:schemeClr val="accent2">
                    <a:lumMod val="50000"/>
                  </a:schemeClr>
                </a:solidFill>
                <a:latin typeface="Ubuntu" panose="020B0504030602030204" pitchFamily="34" charset="0"/>
              </a:rPr>
              <a:t>Definición Proyecto</a:t>
            </a:r>
            <a:endParaRPr lang="es-CO" sz="2400" b="1" dirty="0">
              <a:solidFill>
                <a:schemeClr val="accent2">
                  <a:lumMod val="50000"/>
                </a:schemeClr>
              </a:solidFill>
              <a:latin typeface="Ubuntu" panose="020B0504030602030204" pitchFamily="34" charset="0"/>
            </a:endParaRPr>
          </a:p>
        </p:txBody>
      </p:sp>
    </p:spTree>
    <p:extLst>
      <p:ext uri="{BB962C8B-B14F-4D97-AF65-F5344CB8AC3E}">
        <p14:creationId xmlns:p14="http://schemas.microsoft.com/office/powerpoint/2010/main" val="296245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838199" y="1930871"/>
            <a:ext cx="10515602" cy="4093428"/>
          </a:xfrm>
          <a:prstGeom prst="rect">
            <a:avLst/>
          </a:prstGeom>
        </p:spPr>
        <p:txBody>
          <a:bodyPr wrap="square">
            <a:spAutoFit/>
          </a:bodyPr>
          <a:lstStyle/>
          <a:p>
            <a:r>
              <a:rPr lang="es-ES" sz="2000" dirty="0">
                <a:latin typeface="Work Sans Regular"/>
              </a:rPr>
              <a:t>La mayor parte de los proyectos que fracasan lo hacen por razones sociales, no por razones técnicas</a:t>
            </a:r>
          </a:p>
          <a:p>
            <a:endParaRPr lang="es-ES" sz="2000" dirty="0">
              <a:latin typeface="Work Sans Regular"/>
            </a:endParaRPr>
          </a:p>
          <a:p>
            <a:r>
              <a:rPr lang="es-ES" sz="2000" dirty="0">
                <a:latin typeface="Work Sans Regular"/>
              </a:rPr>
              <a:t>Los 4 puntos esenciales de la buena gestión</a:t>
            </a:r>
          </a:p>
          <a:p>
            <a:pPr lvl="1"/>
            <a:r>
              <a:rPr lang="es-ES" sz="2000" dirty="0">
                <a:latin typeface="Work Sans Regular"/>
              </a:rPr>
              <a:t>– Contratar a las personas adecuadas</a:t>
            </a:r>
          </a:p>
          <a:p>
            <a:pPr lvl="1"/>
            <a:r>
              <a:rPr lang="es-ES" sz="2000" dirty="0">
                <a:latin typeface="Work Sans Regular"/>
              </a:rPr>
              <a:t>– Asignarlas a los trabajos adecuados</a:t>
            </a:r>
          </a:p>
          <a:p>
            <a:pPr lvl="1"/>
            <a:r>
              <a:rPr lang="es-ES" sz="2000" dirty="0">
                <a:latin typeface="Work Sans Regular"/>
              </a:rPr>
              <a:t>– Mantenerlas motivadas</a:t>
            </a:r>
          </a:p>
          <a:p>
            <a:pPr lvl="1"/>
            <a:r>
              <a:rPr lang="es-ES" sz="2000" dirty="0">
                <a:latin typeface="Work Sans Regular"/>
              </a:rPr>
              <a:t>– Ayudar a sus equipos a integrarse y permanecer integrados</a:t>
            </a:r>
          </a:p>
          <a:p>
            <a:endParaRPr lang="es-ES" sz="2000" dirty="0">
              <a:latin typeface="Work Sans Regular"/>
            </a:endParaRPr>
          </a:p>
          <a:p>
            <a:r>
              <a:rPr lang="es-ES" sz="2000" dirty="0">
                <a:latin typeface="Work Sans Regular"/>
              </a:rPr>
              <a:t>Las partes del cuerpo esenciales de un Director de Proyectos son: tripas, corazón, alma y olfato:</a:t>
            </a:r>
          </a:p>
          <a:p>
            <a:pPr lvl="1"/>
            <a:r>
              <a:rPr lang="es-ES" sz="2000" dirty="0">
                <a:latin typeface="Work Sans Regular"/>
              </a:rPr>
              <a:t>– Confía en tus </a:t>
            </a:r>
            <a:r>
              <a:rPr lang="es-ES" sz="2000" b="1" dirty="0">
                <a:latin typeface="Work Sans Regular"/>
              </a:rPr>
              <a:t>tripas </a:t>
            </a:r>
            <a:r>
              <a:rPr lang="es-ES" sz="2000" dirty="0">
                <a:latin typeface="Work Sans Regular"/>
              </a:rPr>
              <a:t>(tu instinto),</a:t>
            </a:r>
          </a:p>
          <a:p>
            <a:pPr lvl="1"/>
            <a:r>
              <a:rPr lang="es-ES" sz="2000" dirty="0">
                <a:latin typeface="Work Sans Regular"/>
              </a:rPr>
              <a:t>– Lidera con el </a:t>
            </a:r>
            <a:r>
              <a:rPr lang="es-ES" sz="2000" b="1" dirty="0">
                <a:latin typeface="Work Sans Regular"/>
              </a:rPr>
              <a:t>corazón</a:t>
            </a:r>
          </a:p>
          <a:p>
            <a:pPr lvl="1"/>
            <a:r>
              <a:rPr lang="es-ES" sz="2000" dirty="0">
                <a:latin typeface="Work Sans Regular"/>
              </a:rPr>
              <a:t>– Construye </a:t>
            </a:r>
            <a:r>
              <a:rPr lang="es-ES" sz="2000" b="1" dirty="0">
                <a:latin typeface="Work Sans Regular"/>
              </a:rPr>
              <a:t>alma </a:t>
            </a:r>
            <a:r>
              <a:rPr lang="es-ES" sz="2000" dirty="0">
                <a:latin typeface="Work Sans Regular"/>
              </a:rPr>
              <a:t>en la organización</a:t>
            </a:r>
          </a:p>
          <a:p>
            <a:pPr lvl="1"/>
            <a:r>
              <a:rPr lang="es-ES" sz="2000" dirty="0">
                <a:latin typeface="Work Sans Regular"/>
              </a:rPr>
              <a:t>– Desarrolla </a:t>
            </a:r>
            <a:r>
              <a:rPr lang="es-ES" sz="2000" b="1" dirty="0">
                <a:latin typeface="Work Sans Regular"/>
              </a:rPr>
              <a:t>olfato </a:t>
            </a:r>
            <a:r>
              <a:rPr lang="es-ES" sz="2000" dirty="0">
                <a:latin typeface="Work Sans Regular"/>
              </a:rPr>
              <a:t>para los problemas</a:t>
            </a:r>
          </a:p>
        </p:txBody>
      </p:sp>
      <p:sp>
        <p:nvSpPr>
          <p:cNvPr id="6" name="Título 1">
            <a:extLst>
              <a:ext uri="{FF2B5EF4-FFF2-40B4-BE49-F238E27FC236}">
                <a16:creationId xmlns:a16="http://schemas.microsoft.com/office/drawing/2014/main" id="{1FABF2AA-8724-4B87-A67A-14A37E19719E}"/>
              </a:ext>
            </a:extLst>
          </p:cNvPr>
          <p:cNvSpPr>
            <a:spLocks noGrp="1"/>
          </p:cNvSpPr>
          <p:nvPr>
            <p:ph type="ctrTitle"/>
          </p:nvPr>
        </p:nvSpPr>
        <p:spPr>
          <a:xfrm>
            <a:off x="3220278" y="579826"/>
            <a:ext cx="9144000" cy="780015"/>
          </a:xfrm>
        </p:spPr>
        <p:txBody>
          <a:bodyPr>
            <a:normAutofit/>
          </a:bodyPr>
          <a:lstStyle/>
          <a:p>
            <a:r>
              <a:rPr lang="es-ES" sz="3200" dirty="0"/>
              <a:t>Gestionar personas es lo más importante (</a:t>
            </a:r>
            <a:r>
              <a:rPr lang="es-ES" sz="3200" dirty="0" err="1"/>
              <a:t>soft</a:t>
            </a:r>
            <a:r>
              <a:rPr lang="es-ES" sz="3200" dirty="0"/>
              <a:t> </a:t>
            </a:r>
            <a:r>
              <a:rPr lang="es-ES" sz="3200" dirty="0" err="1"/>
              <a:t>skills</a:t>
            </a:r>
            <a:r>
              <a:rPr lang="es-ES" sz="3200" dirty="0"/>
              <a:t>)</a:t>
            </a:r>
            <a:endParaRPr lang="es-CO" sz="3200" dirty="0"/>
          </a:p>
        </p:txBody>
      </p:sp>
    </p:spTree>
    <p:extLst>
      <p:ext uri="{BB962C8B-B14F-4D97-AF65-F5344CB8AC3E}">
        <p14:creationId xmlns:p14="http://schemas.microsoft.com/office/powerpoint/2010/main" val="751532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872" r="707"/>
          <a:stretch/>
        </p:blipFill>
        <p:spPr bwMode="auto">
          <a:xfrm>
            <a:off x="1541930" y="2150817"/>
            <a:ext cx="9108143" cy="2702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391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F6904BF6-3E1F-4271-98D9-614A3AB3E1B8}"/>
              </a:ext>
            </a:extLst>
          </p:cNvPr>
          <p:cNvSpPr>
            <a:spLocks noGrp="1"/>
          </p:cNvSpPr>
          <p:nvPr>
            <p:ph type="ctrTitle"/>
          </p:nvPr>
        </p:nvSpPr>
        <p:spPr>
          <a:xfrm>
            <a:off x="2266121" y="-1050993"/>
            <a:ext cx="9144000" cy="2387600"/>
          </a:xfrm>
        </p:spPr>
        <p:txBody>
          <a:bodyPr>
            <a:normAutofit/>
          </a:bodyPr>
          <a:lstStyle/>
          <a:p>
            <a:r>
              <a:rPr lang="es-ES" sz="4000" dirty="0"/>
              <a:t>GESTIÓN DE REQUERIMIENTOS</a:t>
            </a:r>
          </a:p>
        </p:txBody>
      </p:sp>
      <p:sp>
        <p:nvSpPr>
          <p:cNvPr id="5" name="Marcador de texto 4">
            <a:extLst>
              <a:ext uri="{FF2B5EF4-FFF2-40B4-BE49-F238E27FC236}">
                <a16:creationId xmlns:a16="http://schemas.microsoft.com/office/drawing/2014/main" id="{2D9EACED-5306-4286-8395-229A06F19501}"/>
              </a:ext>
            </a:extLst>
          </p:cNvPr>
          <p:cNvSpPr>
            <a:spLocks noGrp="1"/>
          </p:cNvSpPr>
          <p:nvPr>
            <p:ph type="subTitle" idx="1"/>
          </p:nvPr>
        </p:nvSpPr>
        <p:spPr>
          <a:xfrm>
            <a:off x="1736035" y="1773238"/>
            <a:ext cx="9144000" cy="1655762"/>
          </a:xfrm>
        </p:spPr>
        <p:txBody>
          <a:bodyPr>
            <a:normAutofit fontScale="25000" lnSpcReduction="20000"/>
          </a:bodyPr>
          <a:lstStyle/>
          <a:p>
            <a:pPr marL="0" indent="0" algn="l"/>
            <a:r>
              <a:rPr lang="es-ES" sz="9600" dirty="0"/>
              <a:t>Hay proyectos que comprometen trabajo con clientes (internos o externos) que no están suficientemente definidos.</a:t>
            </a:r>
          </a:p>
          <a:p>
            <a:pPr marL="0" indent="0" algn="l"/>
            <a:endParaRPr lang="es-ES" sz="9600" dirty="0"/>
          </a:p>
          <a:p>
            <a:pPr marL="0" indent="0" algn="l"/>
            <a:r>
              <a:rPr lang="es-ES" sz="9600" dirty="0"/>
              <a:t>Otros esperan hasta tener un contrato o una orden de compra para discutir detalles que son cruciales para la arquitectura y la planificación del proyecto.</a:t>
            </a:r>
          </a:p>
          <a:p>
            <a:pPr marL="0" indent="0" algn="l"/>
            <a:endParaRPr lang="es-ES" sz="9600" dirty="0"/>
          </a:p>
          <a:p>
            <a:pPr marL="0" indent="0" algn="l"/>
            <a:r>
              <a:rPr lang="es-ES" sz="9600" dirty="0"/>
              <a:t>En algunos casos, el proceso de negociación es largo y los cambios son numerosos durante este periodo.</a:t>
            </a:r>
          </a:p>
          <a:p>
            <a:pPr marL="0" indent="0" algn="l"/>
            <a:endParaRPr lang="es-ES" sz="9600" dirty="0"/>
          </a:p>
          <a:p>
            <a:pPr marL="0" indent="0" algn="l"/>
            <a:r>
              <a:rPr lang="es-ES" sz="9600" dirty="0"/>
              <a:t>Los equipos de ventas manejan la negociación y aceptan cambios que no son suficientemente supervisados desde el equipo de producto.</a:t>
            </a:r>
          </a:p>
          <a:p>
            <a:endParaRPr lang="es-CO" dirty="0"/>
          </a:p>
        </p:txBody>
      </p:sp>
    </p:spTree>
    <p:extLst>
      <p:ext uri="{BB962C8B-B14F-4D97-AF65-F5344CB8AC3E}">
        <p14:creationId xmlns:p14="http://schemas.microsoft.com/office/powerpoint/2010/main" val="1457906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7E70ADB0-1C56-4564-ABD3-09628B9E9F1E}"/>
              </a:ext>
            </a:extLst>
          </p:cNvPr>
          <p:cNvSpPr>
            <a:spLocks noGrp="1"/>
          </p:cNvSpPr>
          <p:nvPr>
            <p:ph type="ctrTitle"/>
          </p:nvPr>
        </p:nvSpPr>
        <p:spPr>
          <a:xfrm>
            <a:off x="2345634" y="-1064245"/>
            <a:ext cx="9144000" cy="2387600"/>
          </a:xfrm>
        </p:spPr>
        <p:txBody>
          <a:bodyPr>
            <a:normAutofit/>
          </a:bodyPr>
          <a:lstStyle/>
          <a:p>
            <a:r>
              <a:rPr lang="es-ES" sz="4000" dirty="0"/>
              <a:t>GESTIÓN DE REQUERIMIENTOS</a:t>
            </a:r>
          </a:p>
        </p:txBody>
      </p:sp>
      <p:sp>
        <p:nvSpPr>
          <p:cNvPr id="4" name="Marcador de texto 3">
            <a:extLst>
              <a:ext uri="{FF2B5EF4-FFF2-40B4-BE49-F238E27FC236}">
                <a16:creationId xmlns:a16="http://schemas.microsoft.com/office/drawing/2014/main" id="{439A3E75-FF83-4981-A127-FD17B93121B8}"/>
              </a:ext>
            </a:extLst>
          </p:cNvPr>
          <p:cNvSpPr>
            <a:spLocks noGrp="1"/>
          </p:cNvSpPr>
          <p:nvPr>
            <p:ph type="subTitle" idx="1"/>
          </p:nvPr>
        </p:nvSpPr>
        <p:spPr>
          <a:xfrm>
            <a:off x="1524000" y="1978267"/>
            <a:ext cx="9144000" cy="1655762"/>
          </a:xfrm>
        </p:spPr>
        <p:txBody>
          <a:bodyPr>
            <a:normAutofit fontScale="25000" lnSpcReduction="20000"/>
          </a:bodyPr>
          <a:lstStyle/>
          <a:p>
            <a:pPr marL="0" indent="0"/>
            <a:r>
              <a:rPr lang="es-ES" sz="11200" dirty="0"/>
              <a:t>Recomendaciones</a:t>
            </a:r>
          </a:p>
          <a:p>
            <a:pPr marL="0" indent="0"/>
            <a:endParaRPr lang="es-ES" sz="11200" dirty="0"/>
          </a:p>
          <a:p>
            <a:pPr marL="0" indent="0" algn="just"/>
            <a:r>
              <a:rPr lang="es-ES" sz="9600" dirty="0"/>
              <a:t>Los equipos de preventa deben documentar todos los compromisos y mantenerlos actualizados en "tiempo real" en un lugar accesible, con control de cambios y con capacidad de trazabilidad a funcionalidad del producto.</a:t>
            </a:r>
          </a:p>
          <a:p>
            <a:pPr marL="0" indent="0"/>
            <a:endParaRPr lang="es-ES" sz="9600" dirty="0"/>
          </a:p>
          <a:p>
            <a:pPr marL="0" indent="0" algn="just"/>
            <a:r>
              <a:rPr lang="es-ES" sz="9600" dirty="0"/>
              <a:t>Debe existir un proceso de gestión de cambios durante la fase de preventa que permita que las negociaciones sean ágiles sin perder el control sobre el contenido de los compromisos.</a:t>
            </a:r>
          </a:p>
          <a:p>
            <a:endParaRPr lang="es-CO" dirty="0"/>
          </a:p>
        </p:txBody>
      </p:sp>
    </p:spTree>
    <p:extLst>
      <p:ext uri="{BB962C8B-B14F-4D97-AF65-F5344CB8AC3E}">
        <p14:creationId xmlns:p14="http://schemas.microsoft.com/office/powerpoint/2010/main" val="2076876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1326" y="1193800"/>
            <a:ext cx="6859154" cy="5150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ítulo 1">
            <a:extLst>
              <a:ext uri="{FF2B5EF4-FFF2-40B4-BE49-F238E27FC236}">
                <a16:creationId xmlns:a16="http://schemas.microsoft.com/office/drawing/2014/main" id="{31C50022-BA0E-4809-869F-A203BFE201BB}"/>
              </a:ext>
            </a:extLst>
          </p:cNvPr>
          <p:cNvSpPr>
            <a:spLocks noGrp="1"/>
          </p:cNvSpPr>
          <p:nvPr>
            <p:ph type="ctrTitle"/>
          </p:nvPr>
        </p:nvSpPr>
        <p:spPr>
          <a:xfrm>
            <a:off x="2133600" y="-1193800"/>
            <a:ext cx="9144000" cy="2387600"/>
          </a:xfrm>
        </p:spPr>
        <p:txBody>
          <a:bodyPr>
            <a:normAutofit/>
          </a:bodyPr>
          <a:lstStyle/>
          <a:p>
            <a:r>
              <a:rPr lang="es-CO" sz="4800" dirty="0"/>
              <a:t>REQUERIMIENTOS</a:t>
            </a:r>
          </a:p>
        </p:txBody>
      </p:sp>
    </p:spTree>
    <p:extLst>
      <p:ext uri="{BB962C8B-B14F-4D97-AF65-F5344CB8AC3E}">
        <p14:creationId xmlns:p14="http://schemas.microsoft.com/office/powerpoint/2010/main" val="1491269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952107" y="2063453"/>
            <a:ext cx="10180949" cy="3539430"/>
          </a:xfrm>
          <a:prstGeom prst="rect">
            <a:avLst/>
          </a:prstGeom>
        </p:spPr>
        <p:txBody>
          <a:bodyPr wrap="square">
            <a:spAutoFit/>
          </a:bodyPr>
          <a:lstStyle/>
          <a:p>
            <a:pPr algn="just"/>
            <a:r>
              <a:rPr lang="es-ES" sz="2800" dirty="0"/>
              <a:t>Los requerimientos especifican qué es lo que el sistema debe hacer (sus funciones) y sus propiedades esenciales y deseables. La captura de los requerimientos tiene como objetivo principal la comprensión de lo que los clientes y los usuarios esperan que haga el sistema. Un requerimiento expresa el propósito del sistema sin considerar como se va a implantar. En otras palabras, los requerimientos identifican el qué del sistema, mientras que el diseño establece el cómo del sistema. </a:t>
            </a:r>
          </a:p>
        </p:txBody>
      </p:sp>
      <p:sp>
        <p:nvSpPr>
          <p:cNvPr id="3" name="Título 2">
            <a:extLst>
              <a:ext uri="{FF2B5EF4-FFF2-40B4-BE49-F238E27FC236}">
                <a16:creationId xmlns:a16="http://schemas.microsoft.com/office/drawing/2014/main" id="{1DA11061-E59E-401E-AF0F-01430A464344}"/>
              </a:ext>
            </a:extLst>
          </p:cNvPr>
          <p:cNvSpPr>
            <a:spLocks noGrp="1"/>
          </p:cNvSpPr>
          <p:nvPr>
            <p:ph type="ctrTitle"/>
          </p:nvPr>
        </p:nvSpPr>
        <p:spPr>
          <a:xfrm>
            <a:off x="2425148" y="0"/>
            <a:ext cx="9144000" cy="2387600"/>
          </a:xfrm>
        </p:spPr>
        <p:txBody>
          <a:bodyPr/>
          <a:lstStyle/>
          <a:p>
            <a:r>
              <a:rPr lang="es-CO" sz="4800" dirty="0"/>
              <a:t>QUÉ </a:t>
            </a:r>
            <a:r>
              <a:rPr lang="es-CO" sz="4800"/>
              <a:t>ES UN REQUERIMIENTO</a:t>
            </a:r>
            <a:br>
              <a:rPr lang="es-CO" dirty="0"/>
            </a:br>
            <a:endParaRPr lang="es-CO" dirty="0"/>
          </a:p>
        </p:txBody>
      </p:sp>
    </p:spTree>
    <p:extLst>
      <p:ext uri="{BB962C8B-B14F-4D97-AF65-F5344CB8AC3E}">
        <p14:creationId xmlns:p14="http://schemas.microsoft.com/office/powerpoint/2010/main" val="1619065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195155" y="1585341"/>
            <a:ext cx="10331778" cy="4031873"/>
          </a:xfrm>
          <a:prstGeom prst="rect">
            <a:avLst/>
          </a:prstGeom>
        </p:spPr>
        <p:txBody>
          <a:bodyPr wrap="square">
            <a:spAutoFit/>
          </a:bodyPr>
          <a:lstStyle/>
          <a:p>
            <a:pPr algn="just"/>
            <a:r>
              <a:rPr lang="es-ES" sz="3200" dirty="0"/>
              <a:t>La captura y el análisis de los requerimientos del sistema es una de las fases más importantes para que el proyecto tenga éxito. Como regla de modo empírico, el costo de reparar un error se incrementa en un factor de diez de una fase de desarrollo a la siguiente, por lo tanto la preparación de una especificación adecuada de requerimientos reduce los costos y el riesgo general asociado con el desarrollo [</a:t>
            </a:r>
            <a:r>
              <a:rPr lang="es-ES" sz="3200" dirty="0" err="1"/>
              <a:t>Norris</a:t>
            </a:r>
            <a:r>
              <a:rPr lang="es-ES" sz="3200" dirty="0"/>
              <a:t> &amp; </a:t>
            </a:r>
            <a:r>
              <a:rPr lang="es-ES" sz="3200" dirty="0" err="1"/>
              <a:t>Rigby</a:t>
            </a:r>
            <a:r>
              <a:rPr lang="es-ES" sz="3200" dirty="0"/>
              <a:t>, 1994]. </a:t>
            </a:r>
          </a:p>
        </p:txBody>
      </p:sp>
    </p:spTree>
    <p:extLst>
      <p:ext uri="{BB962C8B-B14F-4D97-AF65-F5344CB8AC3E}">
        <p14:creationId xmlns:p14="http://schemas.microsoft.com/office/powerpoint/2010/main" val="978561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40756" t="35193" r="23837" b="28594"/>
          <a:stretch/>
        </p:blipFill>
        <p:spPr bwMode="auto">
          <a:xfrm>
            <a:off x="3263153" y="2198831"/>
            <a:ext cx="5665694" cy="3621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ítulo 1">
            <a:extLst>
              <a:ext uri="{FF2B5EF4-FFF2-40B4-BE49-F238E27FC236}">
                <a16:creationId xmlns:a16="http://schemas.microsoft.com/office/drawing/2014/main" id="{92DA5D61-16E2-4754-9D42-BBB4328A0D00}"/>
              </a:ext>
            </a:extLst>
          </p:cNvPr>
          <p:cNvSpPr>
            <a:spLocks noGrp="1"/>
          </p:cNvSpPr>
          <p:nvPr>
            <p:ph type="ctrTitle"/>
          </p:nvPr>
        </p:nvSpPr>
        <p:spPr>
          <a:xfrm>
            <a:off x="2835965" y="-1064246"/>
            <a:ext cx="9144000" cy="2387600"/>
          </a:xfrm>
        </p:spPr>
        <p:txBody>
          <a:bodyPr>
            <a:normAutofit/>
          </a:bodyPr>
          <a:lstStyle/>
          <a:p>
            <a:r>
              <a:rPr lang="es-CO" sz="4000" dirty="0"/>
              <a:t>Diferencia Solicitud - Requerimientos</a:t>
            </a:r>
          </a:p>
        </p:txBody>
      </p:sp>
    </p:spTree>
    <p:extLst>
      <p:ext uri="{BB962C8B-B14F-4D97-AF65-F5344CB8AC3E}">
        <p14:creationId xmlns:p14="http://schemas.microsoft.com/office/powerpoint/2010/main" val="1604851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996792" y="1578899"/>
            <a:ext cx="8498541" cy="4893647"/>
          </a:xfrm>
          <a:prstGeom prst="rect">
            <a:avLst/>
          </a:prstGeom>
        </p:spPr>
        <p:txBody>
          <a:bodyPr wrap="square">
            <a:spAutoFit/>
          </a:bodyPr>
          <a:lstStyle/>
          <a:p>
            <a:r>
              <a:rPr lang="es-ES" b="1" dirty="0"/>
              <a:t>Requerimientos de Negocio</a:t>
            </a:r>
          </a:p>
          <a:p>
            <a:pPr marL="342900" indent="-342900">
              <a:buFont typeface="Wingdings" pitchFamily="2" charset="2"/>
              <a:buChar char="ü"/>
            </a:pPr>
            <a:r>
              <a:rPr lang="es-ES" dirty="0"/>
              <a:t>Objetivos de alto nivel o solicitudes del cliente para el sistema o producto. Descrito en visión.</a:t>
            </a:r>
          </a:p>
          <a:p>
            <a:endParaRPr lang="es-ES" dirty="0"/>
          </a:p>
          <a:p>
            <a:r>
              <a:rPr lang="es-ES" b="1" dirty="0"/>
              <a:t>Requerimientos del usuario</a:t>
            </a:r>
          </a:p>
          <a:p>
            <a:pPr marL="342900" indent="-342900">
              <a:buFont typeface="Wingdings" pitchFamily="2" charset="2"/>
              <a:buChar char="ü"/>
            </a:pPr>
            <a:r>
              <a:rPr lang="es-ES" dirty="0"/>
              <a:t>Tareas que el usuario debe cumplir con ayuda del proyecto. Descrito en casos de uso o escenarios.</a:t>
            </a:r>
          </a:p>
          <a:p>
            <a:endParaRPr lang="es-ES" dirty="0"/>
          </a:p>
          <a:p>
            <a:r>
              <a:rPr lang="es-ES" b="1" dirty="0"/>
              <a:t>Requerimientos de software</a:t>
            </a:r>
          </a:p>
          <a:p>
            <a:pPr marL="342900" indent="-342900">
              <a:buFont typeface="Wingdings" pitchFamily="2" charset="2"/>
              <a:buChar char="ü"/>
            </a:pPr>
            <a:r>
              <a:rPr lang="es-ES" dirty="0"/>
              <a:t>Funcionalidad del software que los desarrolladores deben construir dentro del producto para que el usuario pueda cumplir con sus tareas. Descrito en </a:t>
            </a:r>
            <a:r>
              <a:rPr lang="es-ES" dirty="0" err="1"/>
              <a:t>SRS</a:t>
            </a:r>
            <a:r>
              <a:rPr lang="es-ES" dirty="0"/>
              <a:t> (Software </a:t>
            </a:r>
            <a:r>
              <a:rPr lang="es-ES" dirty="0" err="1"/>
              <a:t>Requirements</a:t>
            </a:r>
            <a:r>
              <a:rPr lang="es-ES" dirty="0"/>
              <a:t> </a:t>
            </a:r>
            <a:r>
              <a:rPr lang="es-ES" dirty="0" err="1"/>
              <a:t>Specification</a:t>
            </a:r>
            <a:r>
              <a:rPr lang="es-ES" dirty="0"/>
              <a:t>)</a:t>
            </a:r>
          </a:p>
        </p:txBody>
      </p:sp>
    </p:spTree>
    <p:extLst>
      <p:ext uri="{BB962C8B-B14F-4D97-AF65-F5344CB8AC3E}">
        <p14:creationId xmlns:p14="http://schemas.microsoft.com/office/powerpoint/2010/main" val="2331735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2383443" y="1705988"/>
            <a:ext cx="8408895" cy="4524315"/>
          </a:xfrm>
          <a:prstGeom prst="rect">
            <a:avLst/>
          </a:prstGeom>
        </p:spPr>
        <p:txBody>
          <a:bodyPr wrap="square">
            <a:spAutoFit/>
          </a:bodyPr>
          <a:lstStyle/>
          <a:p>
            <a:r>
              <a:rPr lang="es-ES" dirty="0"/>
              <a:t>Requerimientos Funcionales (Qué debe hacer)</a:t>
            </a:r>
          </a:p>
          <a:p>
            <a:pPr marL="342900" indent="-342900">
              <a:buFont typeface="Arial" pitchFamily="34" charset="0"/>
              <a:buChar char="•"/>
            </a:pPr>
            <a:r>
              <a:rPr lang="es-ES" dirty="0"/>
              <a:t>son aquellos que describen cualquier actividad que este deba realizar, en otras palabras, el comportamiento o función particular de un sistema o software cuando se cumplen ciertas condiciones.</a:t>
            </a:r>
          </a:p>
          <a:p>
            <a:pPr marL="342900" indent="-342900">
              <a:buFont typeface="Arial" pitchFamily="34" charset="0"/>
              <a:buChar char="•"/>
            </a:pPr>
            <a:r>
              <a:rPr lang="es-ES" dirty="0"/>
              <a:t>Surgen de la razón fundamental de existencia del producto.</a:t>
            </a:r>
          </a:p>
          <a:p>
            <a:endParaRPr lang="es-ES" dirty="0"/>
          </a:p>
          <a:p>
            <a:r>
              <a:rPr lang="es-ES" dirty="0"/>
              <a:t>Requerimientos no funcionales (Cómo)</a:t>
            </a:r>
          </a:p>
          <a:p>
            <a:pPr marL="342900" indent="-342900">
              <a:buFont typeface="Arial" pitchFamily="34" charset="0"/>
              <a:buChar char="•"/>
            </a:pPr>
            <a:r>
              <a:rPr lang="es-ES" dirty="0"/>
              <a:t>Propiedades o cualidades que el producto debe tener.</a:t>
            </a:r>
          </a:p>
          <a:p>
            <a:endParaRPr lang="es-ES" dirty="0"/>
          </a:p>
          <a:p>
            <a:r>
              <a:rPr lang="es-ES" dirty="0"/>
              <a:t>Restricciones</a:t>
            </a:r>
          </a:p>
          <a:p>
            <a:pPr marL="342900" indent="-342900">
              <a:buFont typeface="Arial" pitchFamily="34" charset="0"/>
              <a:buChar char="•"/>
            </a:pPr>
            <a:r>
              <a:rPr lang="es-ES" dirty="0"/>
              <a:t>Requerimientos globales al producto completo</a:t>
            </a:r>
          </a:p>
        </p:txBody>
      </p:sp>
    </p:spTree>
    <p:extLst>
      <p:ext uri="{BB962C8B-B14F-4D97-AF65-F5344CB8AC3E}">
        <p14:creationId xmlns:p14="http://schemas.microsoft.com/office/powerpoint/2010/main" val="323958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FB1A5EA-F9CC-4FB1-9A95-5548B25F8320}"/>
              </a:ext>
            </a:extLst>
          </p:cNvPr>
          <p:cNvSpPr>
            <a:spLocks noGrp="1"/>
          </p:cNvSpPr>
          <p:nvPr>
            <p:ph type="ctrTitle"/>
          </p:nvPr>
        </p:nvSpPr>
        <p:spPr>
          <a:xfrm>
            <a:off x="2782956" y="410817"/>
            <a:ext cx="9144000" cy="925789"/>
          </a:xfrm>
        </p:spPr>
        <p:txBody>
          <a:bodyPr>
            <a:normAutofit/>
          </a:bodyPr>
          <a:lstStyle/>
          <a:p>
            <a:r>
              <a:rPr lang="es-ES" sz="4000" dirty="0"/>
              <a:t>INGENIERÍA DE REQUERIMIENTOS</a:t>
            </a:r>
            <a:endParaRPr lang="es-CO" sz="4000" dirty="0"/>
          </a:p>
        </p:txBody>
      </p:sp>
      <p:sp>
        <p:nvSpPr>
          <p:cNvPr id="4" name="Marcador de texto 3">
            <a:extLst>
              <a:ext uri="{FF2B5EF4-FFF2-40B4-BE49-F238E27FC236}">
                <a16:creationId xmlns:a16="http://schemas.microsoft.com/office/drawing/2014/main" id="{D8D1AEFA-5E9B-4395-A018-2C595EF79C47}"/>
              </a:ext>
            </a:extLst>
          </p:cNvPr>
          <p:cNvSpPr>
            <a:spLocks noGrp="1"/>
          </p:cNvSpPr>
          <p:nvPr>
            <p:ph type="subTitle" idx="1"/>
          </p:nvPr>
        </p:nvSpPr>
        <p:spPr>
          <a:xfrm>
            <a:off x="1630017" y="1905759"/>
            <a:ext cx="9144000" cy="3527632"/>
          </a:xfrm>
        </p:spPr>
        <p:txBody>
          <a:bodyPr>
            <a:normAutofit fontScale="25000" lnSpcReduction="20000"/>
          </a:bodyPr>
          <a:lstStyle/>
          <a:p>
            <a:pPr indent="0" algn="l"/>
            <a:r>
              <a:rPr lang="es-ES" sz="8000" dirty="0"/>
              <a:t>Ciencia y disciplina relacionada con el establecer y documentar los requerimientos del software</a:t>
            </a:r>
          </a:p>
          <a:p>
            <a:pPr algn="l"/>
            <a:endParaRPr lang="es-ES" sz="8000" dirty="0"/>
          </a:p>
          <a:p>
            <a:pPr algn="l"/>
            <a:r>
              <a:rPr lang="es-ES" sz="8000" dirty="0"/>
              <a:t>– Levantamiento </a:t>
            </a:r>
          </a:p>
          <a:p>
            <a:pPr algn="l"/>
            <a:r>
              <a:rPr lang="es-ES" sz="8000" dirty="0"/>
              <a:t>– Análisis </a:t>
            </a:r>
          </a:p>
          <a:p>
            <a:pPr algn="l"/>
            <a:r>
              <a:rPr lang="es-ES" sz="8000" dirty="0"/>
              <a:t>– Especificación </a:t>
            </a:r>
          </a:p>
          <a:p>
            <a:pPr algn="l"/>
            <a:r>
              <a:rPr lang="es-ES" sz="8000" dirty="0"/>
              <a:t>– Verificación </a:t>
            </a:r>
          </a:p>
          <a:p>
            <a:pPr algn="l"/>
            <a:r>
              <a:rPr lang="es-ES" sz="8000" dirty="0"/>
              <a:t>– Administración </a:t>
            </a:r>
          </a:p>
          <a:p>
            <a:pPr algn="l"/>
            <a:endParaRPr lang="es-ES" sz="8000" dirty="0"/>
          </a:p>
          <a:p>
            <a:pPr algn="l"/>
            <a:r>
              <a:rPr lang="es-ES" sz="8000" dirty="0"/>
              <a:t>[Thayer and </a:t>
            </a:r>
            <a:r>
              <a:rPr lang="es-ES" sz="8000" dirty="0" err="1"/>
              <a:t>Dorfam</a:t>
            </a:r>
            <a:r>
              <a:rPr lang="es-ES" sz="8000" dirty="0"/>
              <a:t> 97]</a:t>
            </a:r>
          </a:p>
          <a:p>
            <a:endParaRPr lang="es-CO" dirty="0"/>
          </a:p>
        </p:txBody>
      </p:sp>
    </p:spTree>
    <p:extLst>
      <p:ext uri="{BB962C8B-B14F-4D97-AF65-F5344CB8AC3E}">
        <p14:creationId xmlns:p14="http://schemas.microsoft.com/office/powerpoint/2010/main" val="2616290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33453"/>
          <a:stretch/>
        </p:blipFill>
        <p:spPr bwMode="auto">
          <a:xfrm>
            <a:off x="1960728" y="1438066"/>
            <a:ext cx="8361623" cy="222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ángulo 2"/>
          <p:cNvSpPr/>
          <p:nvPr/>
        </p:nvSpPr>
        <p:spPr>
          <a:xfrm>
            <a:off x="1960728" y="3745969"/>
            <a:ext cx="8022648" cy="1938992"/>
          </a:xfrm>
          <a:prstGeom prst="rect">
            <a:avLst/>
          </a:prstGeom>
        </p:spPr>
        <p:txBody>
          <a:bodyPr wrap="square">
            <a:spAutoFit/>
          </a:bodyPr>
          <a:lstStyle/>
          <a:p>
            <a:pPr algn="just"/>
            <a:r>
              <a:rPr lang="es-CO" dirty="0"/>
              <a:t>Cada requerimiento debe describir completamente la funcionalidad a ser desarrollada</a:t>
            </a:r>
          </a:p>
          <a:p>
            <a:pPr algn="just"/>
            <a:endParaRPr lang="es-CO" dirty="0"/>
          </a:p>
          <a:p>
            <a:pPr algn="just"/>
            <a:r>
              <a:rPr lang="es-CO" dirty="0"/>
              <a:t>No debe faltar especificación de requerimientos ni información necesaria. </a:t>
            </a:r>
          </a:p>
        </p:txBody>
      </p:sp>
      <p:sp>
        <p:nvSpPr>
          <p:cNvPr id="2" name="Título 1">
            <a:extLst>
              <a:ext uri="{FF2B5EF4-FFF2-40B4-BE49-F238E27FC236}">
                <a16:creationId xmlns:a16="http://schemas.microsoft.com/office/drawing/2014/main" id="{7508E6CB-0B7C-430B-8AC9-0648E7144FF6}"/>
              </a:ext>
            </a:extLst>
          </p:cNvPr>
          <p:cNvSpPr>
            <a:spLocks noGrp="1"/>
          </p:cNvSpPr>
          <p:nvPr>
            <p:ph type="ctrTitle"/>
          </p:nvPr>
        </p:nvSpPr>
        <p:spPr>
          <a:xfrm>
            <a:off x="3048000" y="642785"/>
            <a:ext cx="9144000" cy="1505159"/>
          </a:xfrm>
        </p:spPr>
        <p:txBody>
          <a:bodyPr>
            <a:normAutofit/>
          </a:bodyPr>
          <a:lstStyle/>
          <a:p>
            <a:r>
              <a:rPr lang="es-CO" sz="3600" dirty="0"/>
              <a:t>CARACTERÍSTICA DE LOS REQUERIMIENTOS</a:t>
            </a:r>
            <a:br>
              <a:rPr lang="es-CO" dirty="0"/>
            </a:br>
            <a:endParaRPr lang="es-CO" dirty="0"/>
          </a:p>
        </p:txBody>
      </p:sp>
    </p:spTree>
    <p:extLst>
      <p:ext uri="{BB962C8B-B14F-4D97-AF65-F5344CB8AC3E}">
        <p14:creationId xmlns:p14="http://schemas.microsoft.com/office/powerpoint/2010/main" val="220752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876694" y="1659285"/>
            <a:ext cx="10350630" cy="3539430"/>
          </a:xfrm>
          <a:prstGeom prst="rect">
            <a:avLst/>
          </a:prstGeom>
        </p:spPr>
        <p:txBody>
          <a:bodyPr wrap="square">
            <a:spAutoFit/>
          </a:bodyPr>
          <a:lstStyle/>
          <a:p>
            <a:r>
              <a:rPr lang="es-CO" sz="3200" b="1" i="1" dirty="0"/>
              <a:t>Correctos</a:t>
            </a:r>
          </a:p>
          <a:p>
            <a:endParaRPr lang="es-CO" sz="3200" dirty="0"/>
          </a:p>
          <a:p>
            <a:pPr algn="just"/>
            <a:r>
              <a:rPr lang="es-CO" sz="3200" dirty="0"/>
              <a:t>Cada requerimiento debe describir de forma precisa la funcionalidad a ser construida.</a:t>
            </a:r>
          </a:p>
          <a:p>
            <a:endParaRPr lang="es-CO" sz="3200" dirty="0"/>
          </a:p>
          <a:p>
            <a:pPr algn="just"/>
            <a:r>
              <a:rPr lang="es-CO" sz="3200" dirty="0"/>
              <a:t>Libre de contradicciones, requerimientos no deseados, falta de claridad.</a:t>
            </a:r>
          </a:p>
        </p:txBody>
      </p:sp>
    </p:spTree>
    <p:extLst>
      <p:ext uri="{BB962C8B-B14F-4D97-AF65-F5344CB8AC3E}">
        <p14:creationId xmlns:p14="http://schemas.microsoft.com/office/powerpoint/2010/main" val="3433979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2181" r="15287"/>
          <a:stretch/>
        </p:blipFill>
        <p:spPr>
          <a:xfrm>
            <a:off x="3078933" y="1549603"/>
            <a:ext cx="6034134" cy="2070777"/>
          </a:xfrm>
          <a:prstGeom prst="rect">
            <a:avLst/>
          </a:prstGeom>
        </p:spPr>
      </p:pic>
      <p:sp>
        <p:nvSpPr>
          <p:cNvPr id="6" name="Rectángulo 5"/>
          <p:cNvSpPr/>
          <p:nvPr/>
        </p:nvSpPr>
        <p:spPr>
          <a:xfrm>
            <a:off x="1933434" y="4370159"/>
            <a:ext cx="8393373" cy="830997"/>
          </a:xfrm>
          <a:prstGeom prst="rect">
            <a:avLst/>
          </a:prstGeom>
        </p:spPr>
        <p:txBody>
          <a:bodyPr wrap="square">
            <a:spAutoFit/>
          </a:bodyPr>
          <a:lstStyle/>
          <a:p>
            <a:pPr algn="just"/>
            <a:r>
              <a:rPr lang="es-CO" dirty="0"/>
              <a:t>Debe ser posible implementar cada requerimiento dentro de los límites y capacidades del sistema.</a:t>
            </a:r>
          </a:p>
        </p:txBody>
      </p:sp>
    </p:spTree>
    <p:extLst>
      <p:ext uri="{BB962C8B-B14F-4D97-AF65-F5344CB8AC3E}">
        <p14:creationId xmlns:p14="http://schemas.microsoft.com/office/powerpoint/2010/main" val="3117205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565528" y="1681596"/>
            <a:ext cx="7060945" cy="2303377"/>
          </a:xfrm>
          <a:prstGeom prst="rect">
            <a:avLst/>
          </a:prstGeom>
        </p:spPr>
      </p:pic>
      <p:sp>
        <p:nvSpPr>
          <p:cNvPr id="6" name="Rectángulo 5"/>
          <p:cNvSpPr/>
          <p:nvPr/>
        </p:nvSpPr>
        <p:spPr>
          <a:xfrm>
            <a:off x="1988024" y="4535564"/>
            <a:ext cx="8215952" cy="830997"/>
          </a:xfrm>
          <a:prstGeom prst="rect">
            <a:avLst/>
          </a:prstGeom>
        </p:spPr>
        <p:txBody>
          <a:bodyPr wrap="square">
            <a:spAutoFit/>
          </a:bodyPr>
          <a:lstStyle/>
          <a:p>
            <a:pPr algn="just"/>
            <a:r>
              <a:rPr lang="es-CO" dirty="0"/>
              <a:t>Cada requerimiento debe documentar algo que el cliente realmente necesita, o es requerido por estándar u otro sistema.</a:t>
            </a:r>
          </a:p>
        </p:txBody>
      </p:sp>
    </p:spTree>
    <p:extLst>
      <p:ext uri="{BB962C8B-B14F-4D97-AF65-F5344CB8AC3E}">
        <p14:creationId xmlns:p14="http://schemas.microsoft.com/office/powerpoint/2010/main" val="1683869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13340" t="40625" r="51819" b="44822"/>
          <a:stretch/>
        </p:blipFill>
        <p:spPr>
          <a:xfrm>
            <a:off x="2523438" y="1569494"/>
            <a:ext cx="7145127" cy="2238232"/>
          </a:xfrm>
          <a:prstGeom prst="rect">
            <a:avLst/>
          </a:prstGeom>
        </p:spPr>
      </p:pic>
      <p:sp>
        <p:nvSpPr>
          <p:cNvPr id="5" name="Rectángulo 4"/>
          <p:cNvSpPr/>
          <p:nvPr/>
        </p:nvSpPr>
        <p:spPr>
          <a:xfrm>
            <a:off x="1892490" y="4186368"/>
            <a:ext cx="8407020" cy="830997"/>
          </a:xfrm>
          <a:prstGeom prst="rect">
            <a:avLst/>
          </a:prstGeom>
        </p:spPr>
        <p:txBody>
          <a:bodyPr wrap="square">
            <a:spAutoFit/>
          </a:bodyPr>
          <a:lstStyle/>
          <a:p>
            <a:pPr algn="just"/>
            <a:r>
              <a:rPr lang="es-CO" dirty="0"/>
              <a:t>Todos los lectores de un requerimiento deben llegar a una interpretación singular y consistente.</a:t>
            </a:r>
          </a:p>
        </p:txBody>
      </p:sp>
    </p:spTree>
    <p:extLst>
      <p:ext uri="{BB962C8B-B14F-4D97-AF65-F5344CB8AC3E}">
        <p14:creationId xmlns:p14="http://schemas.microsoft.com/office/powerpoint/2010/main" val="3616539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10961" t="35401" r="50979" b="45382"/>
          <a:stretch/>
        </p:blipFill>
        <p:spPr>
          <a:xfrm>
            <a:off x="2196650" y="1952409"/>
            <a:ext cx="7798700" cy="2953185"/>
          </a:xfrm>
          <a:prstGeom prst="rect">
            <a:avLst/>
          </a:prstGeom>
        </p:spPr>
      </p:pic>
    </p:spTree>
    <p:extLst>
      <p:ext uri="{BB962C8B-B14F-4D97-AF65-F5344CB8AC3E}">
        <p14:creationId xmlns:p14="http://schemas.microsoft.com/office/powerpoint/2010/main" val="2082819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597069" y="2247626"/>
            <a:ext cx="6997863" cy="2362748"/>
          </a:xfrm>
          <a:prstGeom prst="rect">
            <a:avLst/>
          </a:prstGeom>
        </p:spPr>
      </p:pic>
    </p:spTree>
    <p:extLst>
      <p:ext uri="{BB962C8B-B14F-4D97-AF65-F5344CB8AC3E}">
        <p14:creationId xmlns:p14="http://schemas.microsoft.com/office/powerpoint/2010/main" val="3801120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531862" y="1719619"/>
            <a:ext cx="7128276" cy="2227587"/>
          </a:xfrm>
          <a:prstGeom prst="rect">
            <a:avLst/>
          </a:prstGeom>
        </p:spPr>
      </p:pic>
      <p:sp>
        <p:nvSpPr>
          <p:cNvPr id="6" name="Rectángulo 5"/>
          <p:cNvSpPr/>
          <p:nvPr/>
        </p:nvSpPr>
        <p:spPr>
          <a:xfrm>
            <a:off x="1892490" y="4206922"/>
            <a:ext cx="8338782" cy="1569660"/>
          </a:xfrm>
          <a:prstGeom prst="rect">
            <a:avLst/>
          </a:prstGeom>
        </p:spPr>
        <p:txBody>
          <a:bodyPr wrap="square">
            <a:spAutoFit/>
          </a:bodyPr>
          <a:lstStyle/>
          <a:p>
            <a:pPr algn="just"/>
            <a:r>
              <a:rPr lang="es-CO" dirty="0"/>
              <a:t>Debe ser posible relacionar cada requerimiento de software con su origen y los elementos de diseño, código y casos de prueba que implementan y verifican la correcta implantación del requerimiento</a:t>
            </a:r>
          </a:p>
        </p:txBody>
      </p:sp>
    </p:spTree>
    <p:extLst>
      <p:ext uri="{BB962C8B-B14F-4D97-AF65-F5344CB8AC3E}">
        <p14:creationId xmlns:p14="http://schemas.microsoft.com/office/powerpoint/2010/main" val="2301302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7ACBCAB-72BC-2742-9BF4-8479FB18D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0204D3B3-83BD-8049-9E55-5B6A10A3ADB5}"/>
              </a:ext>
            </a:extLst>
          </p:cNvPr>
          <p:cNvSpPr txBox="1"/>
          <p:nvPr/>
        </p:nvSpPr>
        <p:spPr>
          <a:xfrm>
            <a:off x="1173240" y="4658751"/>
            <a:ext cx="6891131" cy="646331"/>
          </a:xfrm>
          <a:prstGeom prst="rect">
            <a:avLst/>
          </a:prstGeom>
          <a:noFill/>
        </p:spPr>
        <p:txBody>
          <a:bodyPr wrap="square" rtlCol="0">
            <a:spAutoFit/>
          </a:bodyPr>
          <a:lstStyle/>
          <a:p>
            <a:r>
              <a:rPr lang="es-ES" sz="3600" b="1" dirty="0">
                <a:solidFill>
                  <a:srgbClr val="FF0062"/>
                </a:solidFill>
                <a:latin typeface="Ubuntu" panose="020B0504030602030204" pitchFamily="34" charset="0"/>
              </a:rPr>
              <a:t>Misión TIC 2022</a:t>
            </a:r>
            <a:endParaRPr lang="es-CO" sz="3600" b="1" dirty="0">
              <a:solidFill>
                <a:srgbClr val="FF0062"/>
              </a:solidFill>
              <a:latin typeface="Ubuntu" panose="020B0504030602030204" pitchFamily="34" charset="0"/>
            </a:endParaRPr>
          </a:p>
        </p:txBody>
      </p:sp>
      <p:sp>
        <p:nvSpPr>
          <p:cNvPr id="4" name="CuadroTexto 3">
            <a:extLst>
              <a:ext uri="{FF2B5EF4-FFF2-40B4-BE49-F238E27FC236}">
                <a16:creationId xmlns:a16="http://schemas.microsoft.com/office/drawing/2014/main" id="{0CD48878-B96F-41DA-9C00-697B398B7878}"/>
              </a:ext>
            </a:extLst>
          </p:cNvPr>
          <p:cNvSpPr txBox="1"/>
          <p:nvPr/>
        </p:nvSpPr>
        <p:spPr>
          <a:xfrm>
            <a:off x="-243843" y="2459504"/>
            <a:ext cx="5862765" cy="1569660"/>
          </a:xfrm>
          <a:prstGeom prst="rect">
            <a:avLst/>
          </a:prstGeom>
          <a:noFill/>
        </p:spPr>
        <p:txBody>
          <a:bodyPr wrap="square" rtlCol="0">
            <a:spAutoFit/>
          </a:bodyPr>
          <a:lstStyle/>
          <a:p>
            <a:pPr algn="ctr"/>
            <a:r>
              <a:rPr lang="es-ES" sz="2400" b="1" dirty="0">
                <a:solidFill>
                  <a:schemeClr val="accent2">
                    <a:lumMod val="50000"/>
                  </a:schemeClr>
                </a:solidFill>
                <a:latin typeface="Ubuntu" panose="020B0504030602030204" pitchFamily="34" charset="0"/>
              </a:rPr>
              <a:t>Ciclo: Desarrollo de Software</a:t>
            </a:r>
          </a:p>
          <a:p>
            <a:pPr algn="ctr"/>
            <a:endParaRPr lang="es-ES" sz="2400" b="1" dirty="0">
              <a:solidFill>
                <a:schemeClr val="accent2">
                  <a:lumMod val="50000"/>
                </a:schemeClr>
              </a:solidFill>
              <a:latin typeface="Ubuntu" panose="020B0504030602030204" pitchFamily="34" charset="0"/>
            </a:endParaRPr>
          </a:p>
          <a:p>
            <a:pPr algn="ctr"/>
            <a:r>
              <a:rPr lang="es-ES" sz="2400" b="1" dirty="0">
                <a:solidFill>
                  <a:schemeClr val="accent2">
                    <a:lumMod val="50000"/>
                  </a:schemeClr>
                </a:solidFill>
                <a:latin typeface="Ubuntu" panose="020B0504030602030204" pitchFamily="34" charset="0"/>
              </a:rPr>
              <a:t>Semana 1 – Sesión 4:</a:t>
            </a:r>
          </a:p>
          <a:p>
            <a:pPr algn="ctr"/>
            <a:r>
              <a:rPr lang="es-ES" sz="2400" b="1" dirty="0">
                <a:solidFill>
                  <a:schemeClr val="accent2">
                    <a:lumMod val="50000"/>
                  </a:schemeClr>
                </a:solidFill>
                <a:latin typeface="Ubuntu" panose="020B0504030602030204" pitchFamily="34" charset="0"/>
              </a:rPr>
              <a:t>Definición Proyecto</a:t>
            </a:r>
            <a:endParaRPr lang="es-CO" sz="2400" b="1" dirty="0">
              <a:solidFill>
                <a:schemeClr val="accent2">
                  <a:lumMod val="50000"/>
                </a:schemeClr>
              </a:solidFill>
              <a:latin typeface="Ubuntu" panose="020B0504030602030204" pitchFamily="34" charset="0"/>
            </a:endParaRPr>
          </a:p>
        </p:txBody>
      </p:sp>
    </p:spTree>
    <p:extLst>
      <p:ext uri="{BB962C8B-B14F-4D97-AF65-F5344CB8AC3E}">
        <p14:creationId xmlns:p14="http://schemas.microsoft.com/office/powerpoint/2010/main" val="3367317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3789042" y="352922"/>
            <a:ext cx="5409046" cy="769441"/>
          </a:xfrm>
          <a:prstGeom prst="rect">
            <a:avLst/>
          </a:prstGeom>
        </p:spPr>
        <p:txBody>
          <a:bodyPr wrap="none">
            <a:spAutoFit/>
          </a:bodyPr>
          <a:lstStyle/>
          <a:p>
            <a:pPr algn="ctr"/>
            <a:r>
              <a:rPr lang="es-ES" sz="4400" b="1" dirty="0">
                <a:ln w="1905"/>
                <a:solidFill>
                  <a:schemeClr val="accent4">
                    <a:lumMod val="20000"/>
                    <a:lumOff val="80000"/>
                  </a:schemeClr>
                </a:solidFill>
                <a:effectLst>
                  <a:innerShdw blurRad="69850" dist="43180" dir="5400000">
                    <a:srgbClr val="000000">
                      <a:alpha val="65000"/>
                    </a:srgbClr>
                  </a:innerShdw>
                </a:effectLst>
              </a:rPr>
              <a:t>Aspectos a considerar </a:t>
            </a:r>
          </a:p>
        </p:txBody>
      </p:sp>
      <p:sp>
        <p:nvSpPr>
          <p:cNvPr id="4" name="Título 3">
            <a:extLst>
              <a:ext uri="{FF2B5EF4-FFF2-40B4-BE49-F238E27FC236}">
                <a16:creationId xmlns:a16="http://schemas.microsoft.com/office/drawing/2014/main" id="{404BE471-6343-4853-9C26-19E5502F1953}"/>
              </a:ext>
            </a:extLst>
          </p:cNvPr>
          <p:cNvSpPr>
            <a:spLocks noGrp="1"/>
          </p:cNvSpPr>
          <p:nvPr>
            <p:ph type="ctrTitle"/>
          </p:nvPr>
        </p:nvSpPr>
        <p:spPr>
          <a:xfrm>
            <a:off x="1630018" y="-456158"/>
            <a:ext cx="9144000" cy="2387600"/>
          </a:xfrm>
        </p:spPr>
        <p:txBody>
          <a:bodyPr>
            <a:normAutofit/>
          </a:bodyPr>
          <a:lstStyle/>
          <a:p>
            <a:r>
              <a:rPr lang="es-ES" sz="3200" dirty="0"/>
              <a:t>INGENIERÍA DE REQUERIMIENTOS</a:t>
            </a:r>
            <a:endParaRPr lang="es-CO" sz="3200" dirty="0"/>
          </a:p>
        </p:txBody>
      </p:sp>
      <p:sp>
        <p:nvSpPr>
          <p:cNvPr id="5" name="Marcador de texto 4">
            <a:extLst>
              <a:ext uri="{FF2B5EF4-FFF2-40B4-BE49-F238E27FC236}">
                <a16:creationId xmlns:a16="http://schemas.microsoft.com/office/drawing/2014/main" id="{C79A6B9D-3062-41FD-8352-966F89427415}"/>
              </a:ext>
            </a:extLst>
          </p:cNvPr>
          <p:cNvSpPr>
            <a:spLocks noGrp="1"/>
          </p:cNvSpPr>
          <p:nvPr>
            <p:ph type="subTitle" idx="1"/>
          </p:nvPr>
        </p:nvSpPr>
        <p:spPr>
          <a:xfrm>
            <a:off x="1630018" y="1912641"/>
            <a:ext cx="9144000" cy="1655762"/>
          </a:xfrm>
          <a:noFill/>
          <a:ln>
            <a:noFill/>
          </a:ln>
        </p:spPr>
        <p:txBody>
          <a:bodyPr spcFirstLastPara="1" vert="horz" wrap="square" lIns="91425" tIns="45700" rIns="91425" bIns="45700" rtlCol="0" anchor="t" anchorCtr="0">
            <a:normAutofit fontScale="25000" lnSpcReduction="20000"/>
          </a:bodyPr>
          <a:lstStyle/>
          <a:p>
            <a:pPr algn="l"/>
            <a:r>
              <a:rPr lang="es-ES" sz="9600" dirty="0"/>
              <a:t>• Funcionalidad </a:t>
            </a:r>
          </a:p>
          <a:p>
            <a:pPr algn="l"/>
            <a:r>
              <a:rPr lang="es-ES" sz="9600" dirty="0"/>
              <a:t>– Lo que se espera haga el software </a:t>
            </a:r>
          </a:p>
          <a:p>
            <a:pPr algn="l"/>
            <a:r>
              <a:rPr lang="es-ES" sz="9600" dirty="0"/>
              <a:t>• Interfaces externas </a:t>
            </a:r>
          </a:p>
          <a:p>
            <a:pPr algn="l"/>
            <a:r>
              <a:rPr lang="es-ES" sz="9600" dirty="0"/>
              <a:t>– Interacción con personas, hardware, otros software,… </a:t>
            </a:r>
          </a:p>
          <a:p>
            <a:pPr algn="l"/>
            <a:r>
              <a:rPr lang="es-ES" sz="9600" dirty="0"/>
              <a:t>• Rendimiento </a:t>
            </a:r>
          </a:p>
          <a:p>
            <a:pPr algn="l"/>
            <a:r>
              <a:rPr lang="es-ES" sz="9600" dirty="0"/>
              <a:t>– Velocidad, disponibilidad, tiempo de respuesta, recuperación ante fallas,… </a:t>
            </a:r>
          </a:p>
          <a:p>
            <a:pPr algn="l"/>
            <a:r>
              <a:rPr lang="es-ES" sz="9600" dirty="0"/>
              <a:t>• Atributos </a:t>
            </a:r>
          </a:p>
          <a:p>
            <a:pPr algn="l"/>
            <a:r>
              <a:rPr lang="es-ES" sz="9600" dirty="0"/>
              <a:t>– Portabilidad, corrección, mantenimiento, seguridad, etc. </a:t>
            </a:r>
          </a:p>
          <a:p>
            <a:pPr algn="l"/>
            <a:r>
              <a:rPr lang="es-ES" sz="9600" dirty="0"/>
              <a:t>• Restricciones de diseño </a:t>
            </a:r>
          </a:p>
          <a:p>
            <a:pPr algn="l"/>
            <a:r>
              <a:rPr lang="es-ES" sz="9600" dirty="0"/>
              <a:t>– Estándares, políticas, limites de recursos, …</a:t>
            </a:r>
          </a:p>
          <a:p>
            <a:endParaRPr lang="es-CO" dirty="0"/>
          </a:p>
        </p:txBody>
      </p:sp>
    </p:spTree>
    <p:extLst>
      <p:ext uri="{BB962C8B-B14F-4D97-AF65-F5344CB8AC3E}">
        <p14:creationId xmlns:p14="http://schemas.microsoft.com/office/powerpoint/2010/main" val="3772849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5462" y="1934528"/>
            <a:ext cx="6975365" cy="39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ítulo 1">
            <a:extLst>
              <a:ext uri="{FF2B5EF4-FFF2-40B4-BE49-F238E27FC236}">
                <a16:creationId xmlns:a16="http://schemas.microsoft.com/office/drawing/2014/main" id="{C70136D3-5E1F-4F74-A4B9-954074821C19}"/>
              </a:ext>
            </a:extLst>
          </p:cNvPr>
          <p:cNvSpPr>
            <a:spLocks noGrp="1"/>
          </p:cNvSpPr>
          <p:nvPr>
            <p:ph type="ctrTitle"/>
          </p:nvPr>
        </p:nvSpPr>
        <p:spPr>
          <a:xfrm>
            <a:off x="2252869" y="-984733"/>
            <a:ext cx="9144000" cy="2387600"/>
          </a:xfrm>
        </p:spPr>
        <p:txBody>
          <a:bodyPr>
            <a:normAutofit/>
          </a:bodyPr>
          <a:lstStyle/>
          <a:p>
            <a:r>
              <a:rPr lang="es-CO" sz="3200" dirty="0"/>
              <a:t>PROBLEMÁTICA DE REQUERIMIENTOS</a:t>
            </a:r>
          </a:p>
        </p:txBody>
      </p:sp>
    </p:spTree>
    <p:extLst>
      <p:ext uri="{BB962C8B-B14F-4D97-AF65-F5344CB8AC3E}">
        <p14:creationId xmlns:p14="http://schemas.microsoft.com/office/powerpoint/2010/main" val="2998814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275"/>
          <a:stretch/>
        </p:blipFill>
        <p:spPr bwMode="auto">
          <a:xfrm>
            <a:off x="2758689" y="1449000"/>
            <a:ext cx="6674621" cy="39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0807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0437" y="1449000"/>
            <a:ext cx="6871125" cy="39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1681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2917" y="1449000"/>
            <a:ext cx="7546166" cy="39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131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933253" y="1676075"/>
            <a:ext cx="10548594" cy="4893647"/>
          </a:xfrm>
          <a:prstGeom prst="rect">
            <a:avLst/>
          </a:prstGeom>
        </p:spPr>
        <p:txBody>
          <a:bodyPr wrap="square">
            <a:spAutoFit/>
          </a:bodyPr>
          <a:lstStyle/>
          <a:p>
            <a:pPr algn="just"/>
            <a:r>
              <a:rPr lang="es-ES" dirty="0">
                <a:latin typeface="Work Sans Regular"/>
              </a:rPr>
              <a:t>Uno de cada 7 proyectos se cancelan anticipadamente. La causa más común suele ser la imposibilidad de cerrar los requisitos. Para los que no se cancelan, el riesgo es alto. (</a:t>
            </a:r>
            <a:r>
              <a:rPr lang="es-ES" i="1" dirty="0">
                <a:latin typeface="Work Sans Regular"/>
              </a:rPr>
              <a:t>Tom DeMarco</a:t>
            </a:r>
            <a:r>
              <a:rPr lang="es-ES" dirty="0">
                <a:latin typeface="Work Sans Regular"/>
              </a:rPr>
              <a:t>)</a:t>
            </a:r>
          </a:p>
          <a:p>
            <a:endParaRPr lang="es-ES" dirty="0">
              <a:latin typeface="Work Sans Regular"/>
            </a:endParaRPr>
          </a:p>
          <a:p>
            <a:r>
              <a:rPr lang="es-ES" b="1" dirty="0">
                <a:latin typeface="Work Sans Regular"/>
              </a:rPr>
              <a:t>Proyectos en marcha fúnebre</a:t>
            </a:r>
          </a:p>
          <a:p>
            <a:endParaRPr lang="es-ES" dirty="0">
              <a:latin typeface="Work Sans Regular"/>
            </a:endParaRPr>
          </a:p>
          <a:p>
            <a:pPr algn="just"/>
            <a:r>
              <a:rPr lang="es-ES" dirty="0">
                <a:latin typeface="Work Sans Regular"/>
              </a:rPr>
              <a:t>Un proyecto “Death March” es aquél que excede las estimaciones en uno de sus parámetros al menos un 50%</a:t>
            </a:r>
          </a:p>
          <a:p>
            <a:pPr algn="just"/>
            <a:endParaRPr lang="es-ES" dirty="0">
              <a:latin typeface="Work Sans Regular"/>
            </a:endParaRPr>
          </a:p>
          <a:p>
            <a:r>
              <a:rPr lang="es-ES" dirty="0">
                <a:latin typeface="Work Sans Regular"/>
              </a:rPr>
              <a:t>• la mitad del </a:t>
            </a:r>
            <a:r>
              <a:rPr lang="es-ES" b="1" dirty="0">
                <a:latin typeface="Work Sans Regular"/>
              </a:rPr>
              <a:t>plazo</a:t>
            </a:r>
          </a:p>
          <a:p>
            <a:r>
              <a:rPr lang="es-ES" dirty="0">
                <a:latin typeface="Work Sans Regular"/>
              </a:rPr>
              <a:t>• la mitad de las </a:t>
            </a:r>
            <a:r>
              <a:rPr lang="es-ES" b="1" dirty="0">
                <a:latin typeface="Work Sans Regular"/>
              </a:rPr>
              <a:t>personas</a:t>
            </a:r>
          </a:p>
          <a:p>
            <a:r>
              <a:rPr lang="es-ES" dirty="0">
                <a:latin typeface="Work Sans Regular"/>
              </a:rPr>
              <a:t>• la mitad del </a:t>
            </a:r>
            <a:r>
              <a:rPr lang="es-ES" b="1" dirty="0">
                <a:latin typeface="Work Sans Regular"/>
              </a:rPr>
              <a:t>presupuesto</a:t>
            </a:r>
          </a:p>
          <a:p>
            <a:r>
              <a:rPr lang="es-ES" dirty="0">
                <a:latin typeface="Work Sans Regular"/>
              </a:rPr>
              <a:t>• el doble de la </a:t>
            </a:r>
            <a:r>
              <a:rPr lang="es-ES" b="1" dirty="0">
                <a:latin typeface="Work Sans Regular"/>
              </a:rPr>
              <a:t>funcionalidad</a:t>
            </a:r>
            <a:endParaRPr lang="es-ES" dirty="0">
              <a:latin typeface="Work Sans Regular"/>
            </a:endParaRPr>
          </a:p>
        </p:txBody>
      </p:sp>
      <p:sp>
        <p:nvSpPr>
          <p:cNvPr id="5" name="Título 1">
            <a:extLst>
              <a:ext uri="{FF2B5EF4-FFF2-40B4-BE49-F238E27FC236}">
                <a16:creationId xmlns:a16="http://schemas.microsoft.com/office/drawing/2014/main" id="{4CB09370-C0C4-44F5-83CA-BB6B322682A4}"/>
              </a:ext>
            </a:extLst>
          </p:cNvPr>
          <p:cNvSpPr>
            <a:spLocks noGrp="1"/>
          </p:cNvSpPr>
          <p:nvPr>
            <p:ph type="ctrTitle"/>
          </p:nvPr>
        </p:nvSpPr>
        <p:spPr>
          <a:xfrm>
            <a:off x="2186609" y="-1025169"/>
            <a:ext cx="9144000" cy="2387600"/>
          </a:xfrm>
        </p:spPr>
        <p:txBody>
          <a:bodyPr>
            <a:normAutofit/>
          </a:bodyPr>
          <a:lstStyle/>
          <a:p>
            <a:r>
              <a:rPr lang="es-CO" sz="3200" dirty="0"/>
              <a:t>PROBLEMÁTICA DE REQUERIMIENTOS</a:t>
            </a:r>
          </a:p>
        </p:txBody>
      </p:sp>
    </p:spTree>
    <p:extLst>
      <p:ext uri="{BB962C8B-B14F-4D97-AF65-F5344CB8AC3E}">
        <p14:creationId xmlns:p14="http://schemas.microsoft.com/office/powerpoint/2010/main" val="2826937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407458" y="1676075"/>
            <a:ext cx="9103660" cy="1569660"/>
          </a:xfrm>
          <a:prstGeom prst="rect">
            <a:avLst/>
          </a:prstGeom>
        </p:spPr>
        <p:txBody>
          <a:bodyPr wrap="square">
            <a:spAutoFit/>
          </a:bodyPr>
          <a:lstStyle/>
          <a:p>
            <a:pPr algn="just"/>
            <a:r>
              <a:rPr lang="es-ES" dirty="0">
                <a:latin typeface="Work Sans Regular"/>
              </a:rPr>
              <a:t>La planificación básica del proyecto, la buena comunicación entre TI y Negocio, y las habilidades en gestión y liderazgo son los prerrequisitos básicos para conseguir mejores resultados en los proyectos de TI (</a:t>
            </a:r>
            <a:r>
              <a:rPr lang="es-ES" dirty="0" err="1">
                <a:latin typeface="Work Sans Regular"/>
              </a:rPr>
              <a:t>Gartner</a:t>
            </a:r>
            <a:r>
              <a:rPr lang="es-ES" dirty="0">
                <a:latin typeface="Work Sans Regular"/>
              </a:rPr>
              <a:t>)</a:t>
            </a: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684" t="4811" r="3488" b="3737"/>
          <a:stretch/>
        </p:blipFill>
        <p:spPr bwMode="auto">
          <a:xfrm>
            <a:off x="1680882" y="3491450"/>
            <a:ext cx="8830236" cy="2156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2348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institucional versión 1" id="{F3C07190-F706-40B0-AEF3-D2B6027D0964}" vid="{99726FCE-C218-418C-A1EE-4FAB13676F9E}"/>
    </a:ext>
  </a:extLst>
</a:theme>
</file>

<file path=docProps/app.xml><?xml version="1.0" encoding="utf-8"?>
<Properties xmlns="http://schemas.openxmlformats.org/officeDocument/2006/extended-properties" xmlns:vt="http://schemas.openxmlformats.org/officeDocument/2006/docPropsVTypes">
  <Template>Tema de Office</Template>
  <TotalTime>8873</TotalTime>
  <Words>980</Words>
  <Application>Microsoft Office PowerPoint</Application>
  <PresentationFormat>Panorámica</PresentationFormat>
  <Paragraphs>108</Paragraphs>
  <Slides>28</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28</vt:i4>
      </vt:variant>
    </vt:vector>
  </HeadingPairs>
  <TitlesOfParts>
    <vt:vector size="35" baseType="lpstr">
      <vt:lpstr>Calibri</vt:lpstr>
      <vt:lpstr>Wingdings</vt:lpstr>
      <vt:lpstr>Calibri Light</vt:lpstr>
      <vt:lpstr>Work Sans Regular</vt:lpstr>
      <vt:lpstr>Ubuntu</vt:lpstr>
      <vt:lpstr>Arial</vt:lpstr>
      <vt:lpstr>Tema de Office</vt:lpstr>
      <vt:lpstr>Presentación de PowerPoint</vt:lpstr>
      <vt:lpstr>INGENIERÍA DE REQUERIMIENTOS</vt:lpstr>
      <vt:lpstr>INGENIERÍA DE REQUERIMIENTOS</vt:lpstr>
      <vt:lpstr>PROBLEMÁTICA DE REQUERIMIENTOS</vt:lpstr>
      <vt:lpstr>Presentación de PowerPoint</vt:lpstr>
      <vt:lpstr>Presentación de PowerPoint</vt:lpstr>
      <vt:lpstr>Presentación de PowerPoint</vt:lpstr>
      <vt:lpstr>PROBLEMÁTICA DE REQUERIMIENTOS</vt:lpstr>
      <vt:lpstr>Presentación de PowerPoint</vt:lpstr>
      <vt:lpstr>Gestionar personas es lo más importante (soft skills)</vt:lpstr>
      <vt:lpstr>Presentación de PowerPoint</vt:lpstr>
      <vt:lpstr>GESTIÓN DE REQUERIMIENTOS</vt:lpstr>
      <vt:lpstr>GESTIÓN DE REQUERIMIENTOS</vt:lpstr>
      <vt:lpstr>REQUERIMIENTOS</vt:lpstr>
      <vt:lpstr>QUÉ ES UN REQUERIMIENTO </vt:lpstr>
      <vt:lpstr>Presentación de PowerPoint</vt:lpstr>
      <vt:lpstr>Diferencia Solicitud - Requerimientos</vt:lpstr>
      <vt:lpstr>Presentación de PowerPoint</vt:lpstr>
      <vt:lpstr>Presentación de PowerPoint</vt:lpstr>
      <vt:lpstr>CARACTERÍSTICA DE LOS REQUERIMIENTOS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Sergio Arturo Medina Castillo</cp:lastModifiedBy>
  <cp:revision>722</cp:revision>
  <dcterms:created xsi:type="dcterms:W3CDTF">2021-04-09T17:18:33Z</dcterms:created>
  <dcterms:modified xsi:type="dcterms:W3CDTF">2021-10-26T12:07:05Z</dcterms:modified>
</cp:coreProperties>
</file>